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7" r:id="rId6"/>
    <p:sldId id="265" r:id="rId7"/>
    <p:sldId id="269" r:id="rId8"/>
    <p:sldId id="268" r:id="rId9"/>
    <p:sldId id="270" r:id="rId10"/>
    <p:sldId id="264"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91"/>
    <p:restoredTop sz="94668"/>
  </p:normalViewPr>
  <p:slideViewPr>
    <p:cSldViewPr snapToGrid="0">
      <p:cViewPr varScale="1">
        <p:scale>
          <a:sx n="46" d="100"/>
          <a:sy n="46" d="100"/>
        </p:scale>
        <p:origin x="54"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9EDE538-7706-98C9-4799-810CADA2B3C6}"/>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6" name="组合 5">
            <a:extLst>
              <a:ext uri="{FF2B5EF4-FFF2-40B4-BE49-F238E27FC236}">
                <a16:creationId xmlns:a16="http://schemas.microsoft.com/office/drawing/2014/main" id="{F1F1E39D-7D79-DBF0-473A-886829651C0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278417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1C85ADE-0D87-5AA8-9697-F296AC04216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527DC4CB-3065-109F-168F-D429F92E4D8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pic>
        <p:nvPicPr>
          <p:cNvPr id="14" name="图片 13">
            <a:extLst>
              <a:ext uri="{FF2B5EF4-FFF2-40B4-BE49-F238E27FC236}">
                <a16:creationId xmlns:a16="http://schemas.microsoft.com/office/drawing/2014/main" id="{ABDB890F-D79B-8751-AF2B-13C3BE117E87}"/>
              </a:ext>
            </a:extLst>
          </p:cNvPr>
          <p:cNvPicPr>
            <a:picLocks noChangeAspect="1"/>
          </p:cNvPicPr>
          <p:nvPr userDrawn="1"/>
        </p:nvPicPr>
        <p:blipFill>
          <a:blip r:embed="rId4"/>
          <a:stretch>
            <a:fillRect/>
          </a:stretch>
        </p:blipFill>
        <p:spPr>
          <a:xfrm>
            <a:off x="9270460" y="4280911"/>
            <a:ext cx="2540540" cy="2258001"/>
          </a:xfrm>
          <a:prstGeom prst="rect">
            <a:avLst/>
          </a:prstGeom>
        </p:spPr>
      </p:pic>
    </p:spTree>
    <p:extLst>
      <p:ext uri="{BB962C8B-B14F-4D97-AF65-F5344CB8AC3E}">
        <p14:creationId xmlns:p14="http://schemas.microsoft.com/office/powerpoint/2010/main" val="3688421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标题和内容-单列">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CEE70C2-5940-24E5-1613-684C7DFC582E}"/>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0537632E-11D4-77F0-8BEA-52C3F601E881}"/>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D27D4880-FD09-9B2F-5796-8DA5E666BC8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CBD6D215-9D53-FDEA-9BE2-341439DE6145}"/>
              </a:ext>
            </a:extLst>
          </p:cNvPr>
          <p:cNvSpPr>
            <a:spLocks noGrp="1"/>
          </p:cNvSpPr>
          <p:nvPr>
            <p:ph idx="1"/>
          </p:nvPr>
        </p:nvSpPr>
        <p:spPr>
          <a:xfrm>
            <a:off x="1216692" y="1825625"/>
            <a:ext cx="9839036"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15" name="图片 14">
            <a:extLst>
              <a:ext uri="{FF2B5EF4-FFF2-40B4-BE49-F238E27FC236}">
                <a16:creationId xmlns:a16="http://schemas.microsoft.com/office/drawing/2014/main" id="{204D63C4-4DE3-8621-B79E-D7E281EEED6F}"/>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0A66CA76-8E2C-16AB-8922-B57938BF7A25}"/>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4D143032-C02C-A3A0-1B05-658F659DBB8C}"/>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B7FC0C26-B104-1514-8276-6184E90DF974}"/>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6AB6AA3B-88A1-3305-4CDE-AF3CF4C6AC19}"/>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4" name="图片 3">
            <a:extLst>
              <a:ext uri="{FF2B5EF4-FFF2-40B4-BE49-F238E27FC236}">
                <a16:creationId xmlns:a16="http://schemas.microsoft.com/office/drawing/2014/main" id="{5CBD5029-DF0F-2CB5-4014-8EA291E1B532}"/>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9223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和内容-双列">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0636F8F-454E-4C88-875B-DA529F01234D}"/>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9" name="图片 8">
            <a:extLst>
              <a:ext uri="{FF2B5EF4-FFF2-40B4-BE49-F238E27FC236}">
                <a16:creationId xmlns:a16="http://schemas.microsoft.com/office/drawing/2014/main" id="{5653675B-7910-FC58-8E37-A69370287B9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0CFF01ED-0E64-2770-2C72-07E2A8714738}"/>
              </a:ext>
            </a:extLst>
          </p:cNvPr>
          <p:cNvSpPr>
            <a:spLocks noGrp="1"/>
          </p:cNvSpPr>
          <p:nvPr>
            <p:ph type="title"/>
          </p:nvPr>
        </p:nvSpPr>
        <p:spPr>
          <a:xfrm>
            <a:off x="1222257" y="365125"/>
            <a:ext cx="9833470"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7166F57A-BEDC-6F3C-7086-F945A21ED05E}"/>
              </a:ext>
            </a:extLst>
          </p:cNvPr>
          <p:cNvSpPr>
            <a:spLocks noGrp="1"/>
          </p:cNvSpPr>
          <p:nvPr>
            <p:ph idx="1"/>
          </p:nvPr>
        </p:nvSpPr>
        <p:spPr>
          <a:xfrm>
            <a:off x="1216690" y="1825625"/>
            <a:ext cx="4803109"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4" name="内容占位符 3">
            <a:extLst>
              <a:ext uri="{FF2B5EF4-FFF2-40B4-BE49-F238E27FC236}">
                <a16:creationId xmlns:a16="http://schemas.microsoft.com/office/drawing/2014/main" id="{51E8722C-70BF-74DD-0AC0-D2DA6B96AE33}"/>
              </a:ext>
            </a:extLst>
          </p:cNvPr>
          <p:cNvSpPr>
            <a:spLocks noGrp="1"/>
          </p:cNvSpPr>
          <p:nvPr>
            <p:ph idx="2"/>
          </p:nvPr>
        </p:nvSpPr>
        <p:spPr>
          <a:xfrm>
            <a:off x="6172200" y="1825625"/>
            <a:ext cx="4883527"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6" name="图片 5">
            <a:extLst>
              <a:ext uri="{FF2B5EF4-FFF2-40B4-BE49-F238E27FC236}">
                <a16:creationId xmlns:a16="http://schemas.microsoft.com/office/drawing/2014/main" id="{A16F8D82-3847-976D-DF83-3517769DA193}"/>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305927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标题、小标题和内容-双列">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093FD49-4DA3-FF6F-1A39-F5509952B617}"/>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1" y="1681163"/>
            <a:ext cx="457451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1" y="2505075"/>
            <a:ext cx="4574510"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6383006" y="1681163"/>
            <a:ext cx="4672721"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6383006" y="2505075"/>
            <a:ext cx="4672721"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8" name="图片 7">
            <a:extLst>
              <a:ext uri="{FF2B5EF4-FFF2-40B4-BE49-F238E27FC236}">
                <a16:creationId xmlns:a16="http://schemas.microsoft.com/office/drawing/2014/main" id="{243A2418-BB64-56FD-672C-347DD7FD6AE2}"/>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5" name="图片 14">
            <a:extLst>
              <a:ext uri="{FF2B5EF4-FFF2-40B4-BE49-F238E27FC236}">
                <a16:creationId xmlns:a16="http://schemas.microsoft.com/office/drawing/2014/main" id="{D077F542-0851-A785-4FD5-9BED78B52ED6}"/>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6" name="图片 15">
            <a:extLst>
              <a:ext uri="{FF2B5EF4-FFF2-40B4-BE49-F238E27FC236}">
                <a16:creationId xmlns:a16="http://schemas.microsoft.com/office/drawing/2014/main" id="{255D792F-FBE0-FC77-C9C5-4F162E7E2A53}"/>
              </a:ext>
            </a:extLst>
          </p:cNvPr>
          <p:cNvPicPr>
            <a:picLocks noChangeAspect="1"/>
          </p:cNvPicPr>
          <p:nvPr userDrawn="1"/>
        </p:nvPicPr>
        <p:blipFill>
          <a:blip r:embed="rId5"/>
          <a:stretch>
            <a:fillRect/>
          </a:stretch>
        </p:blipFill>
        <p:spPr>
          <a:xfrm>
            <a:off x="6028636" y="1952890"/>
            <a:ext cx="162691" cy="279400"/>
          </a:xfrm>
          <a:prstGeom prst="rect">
            <a:avLst/>
          </a:prstGeom>
        </p:spPr>
      </p:pic>
    </p:spTree>
    <p:extLst>
      <p:ext uri="{BB962C8B-B14F-4D97-AF65-F5344CB8AC3E}">
        <p14:creationId xmlns:p14="http://schemas.microsoft.com/office/powerpoint/2010/main" val="1373518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11ECBB5-E035-E2C7-6D3E-24239E17DB0F}"/>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7" name="图片 6">
            <a:extLst>
              <a:ext uri="{FF2B5EF4-FFF2-40B4-BE49-F238E27FC236}">
                <a16:creationId xmlns:a16="http://schemas.microsoft.com/office/drawing/2014/main" id="{AD46A0D7-CD3F-32F2-8C9A-480583E29FC5}"/>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BDC66540-A329-F973-EFD4-45427698CB21}"/>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pic>
        <p:nvPicPr>
          <p:cNvPr id="4" name="图片 3">
            <a:extLst>
              <a:ext uri="{FF2B5EF4-FFF2-40B4-BE49-F238E27FC236}">
                <a16:creationId xmlns:a16="http://schemas.microsoft.com/office/drawing/2014/main" id="{2E55D532-B924-C54E-F668-5BB0DC48B78C}"/>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14090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29F5D0-1165-961F-E2C8-5C1337E41940}"/>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6" name="图片 5">
            <a:extLst>
              <a:ext uri="{FF2B5EF4-FFF2-40B4-BE49-F238E27FC236}">
                <a16:creationId xmlns:a16="http://schemas.microsoft.com/office/drawing/2014/main" id="{FCF7E773-68D7-643F-8E01-5B092B9B68DE}"/>
              </a:ext>
            </a:extLst>
          </p:cNvPr>
          <p:cNvPicPr>
            <a:picLocks noChangeAspect="1"/>
          </p:cNvPicPr>
          <p:nvPr userDrawn="1"/>
        </p:nvPicPr>
        <p:blipFill>
          <a:blip r:embed="rId3"/>
          <a:stretch>
            <a:fillRect/>
          </a:stretch>
        </p:blipFill>
        <p:spPr>
          <a:xfrm>
            <a:off x="477850" y="6028025"/>
            <a:ext cx="1874462" cy="430301"/>
          </a:xfrm>
          <a:prstGeom prst="rect">
            <a:avLst/>
          </a:prstGeom>
        </p:spPr>
      </p:pic>
    </p:spTree>
    <p:extLst>
      <p:ext uri="{BB962C8B-B14F-4D97-AF65-F5344CB8AC3E}">
        <p14:creationId xmlns:p14="http://schemas.microsoft.com/office/powerpoint/2010/main" val="139454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封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F118FB2-C2C5-7F01-B18C-36B57E6D291E}"/>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5" name="组合 4">
            <a:extLst>
              <a:ext uri="{FF2B5EF4-FFF2-40B4-BE49-F238E27FC236}">
                <a16:creationId xmlns:a16="http://schemas.microsoft.com/office/drawing/2014/main" id="{71C6263F-3E06-FA0E-FBA0-41B86EB3BE8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3842448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2FC1CDC-F5A2-82C7-7519-F3A87E73814F}"/>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a:extLst>
              <a:ext uri="{FF2B5EF4-FFF2-40B4-BE49-F238E27FC236}">
                <a16:creationId xmlns:a16="http://schemas.microsoft.com/office/drawing/2014/main" id="{BE6287F2-0ADB-1879-D9CF-CE89B0BA43B5}"/>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extLst>
      <p:ext uri="{BB962C8B-B14F-4D97-AF65-F5344CB8AC3E}">
        <p14:creationId xmlns:p14="http://schemas.microsoft.com/office/powerpoint/2010/main" val="93118384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Lst>
  <p:txStyles>
    <p:titleStyle>
      <a:lvl1pPr lvl="0" algn="l" defTabSz="914400">
        <a:lnSpc>
          <a:spcPct val="90000"/>
        </a:lnSpc>
        <a:spcBef>
          <a:spcPct val="0"/>
        </a:spcBef>
        <a:buNone/>
        <a:defRPr sz="4400" b="0" i="0" kern="1200">
          <a:solidFill>
            <a:schemeClr val="tx1"/>
          </a:solidFill>
          <a:latin typeface="PingFang SC Light"/>
          <a:ea typeface="PingFang SC Light"/>
        </a:defRPr>
      </a:lvl1pPr>
    </p:titleStyle>
    <p:bodyStyle>
      <a:lvl1pPr marL="228600" lvl="0" indent="-228600" algn="l" defTabSz="914400">
        <a:lnSpc>
          <a:spcPct val="90000"/>
        </a:lnSpc>
        <a:spcBef>
          <a:spcPts val="1000"/>
        </a:spcBef>
        <a:buFont typeface="Arial" charset="0"/>
        <a:buChar char="•"/>
        <a:defRPr sz="2800" b="0" i="0" kern="1200">
          <a:solidFill>
            <a:schemeClr val="tx1"/>
          </a:solidFill>
          <a:latin typeface="PingFang SC Light"/>
          <a:ea typeface="PingFang SC Light"/>
        </a:defRPr>
      </a:lvl1pPr>
      <a:lvl2pPr marL="685800" lvl="1" indent="-228600" algn="l" defTabSz="914400">
        <a:lnSpc>
          <a:spcPct val="90000"/>
        </a:lnSpc>
        <a:spcBef>
          <a:spcPts val="500"/>
        </a:spcBef>
        <a:buFont typeface="Arial" charset="0"/>
        <a:buChar char="•"/>
        <a:defRPr sz="2400" b="0" i="0" kern="1200">
          <a:solidFill>
            <a:schemeClr val="tx1"/>
          </a:solidFill>
          <a:latin typeface="PingFang SC Light"/>
          <a:ea typeface="PingFang SC Light"/>
        </a:defRPr>
      </a:lvl2pPr>
      <a:lvl3pPr marL="1143000" lvl="2" indent="-228600" algn="l" defTabSz="914400">
        <a:lnSpc>
          <a:spcPct val="90000"/>
        </a:lnSpc>
        <a:spcBef>
          <a:spcPts val="500"/>
        </a:spcBef>
        <a:buFont typeface="Arial" charset="0"/>
        <a:buChar char="•"/>
        <a:defRPr sz="2000" b="0" i="0" kern="1200">
          <a:solidFill>
            <a:schemeClr val="tx1"/>
          </a:solidFill>
          <a:latin typeface="PingFang SC Light"/>
          <a:ea typeface="PingFang SC Light"/>
        </a:defRPr>
      </a:lvl3pPr>
      <a:lvl4pPr marL="1600200" lvl="3"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4pPr>
      <a:lvl5pPr marL="2057400" lvl="4"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5F765-EFCA-1759-78EB-CEF933C5621A}"/>
              </a:ext>
            </a:extLst>
          </p:cNvPr>
          <p:cNvSpPr>
            <a:spLocks noGrp="1"/>
          </p:cNvSpPr>
          <p:nvPr>
            <p:ph type="title"/>
          </p:nvPr>
        </p:nvSpPr>
        <p:spPr/>
        <p:txBody>
          <a:bodyPr/>
          <a:lstStyle/>
          <a:p>
            <a:r>
              <a:rPr lang="en-US"/>
              <a:t>Taichi Hackathon</a:t>
            </a:r>
            <a:endParaRPr lang="zh-CN"/>
          </a:p>
        </p:txBody>
      </p:sp>
      <p:sp>
        <p:nvSpPr>
          <p:cNvPr id="3" name="文本占位符 2">
            <a:extLst>
              <a:ext uri="{FF2B5EF4-FFF2-40B4-BE49-F238E27FC236}">
                <a16:creationId xmlns:a16="http://schemas.microsoft.com/office/drawing/2014/main" id="{13889998-A70B-3DFC-6CB0-9D8C41128CFF}"/>
              </a:ext>
            </a:extLst>
          </p:cNvPr>
          <p:cNvSpPr>
            <a:spLocks noGrp="1"/>
          </p:cNvSpPr>
          <p:nvPr>
            <p:ph type="body" idx="1"/>
          </p:nvPr>
        </p:nvSpPr>
        <p:spPr/>
        <p:txBody>
          <a:bodyPr/>
          <a:lstStyle/>
          <a:p>
            <a:r>
              <a:rPr lang="en-US" dirty="0"/>
              <a:t>Team: </a:t>
            </a:r>
            <a:r>
              <a:rPr lang="zh-CN" altLang="en-US" dirty="0"/>
              <a:t>哇噗</a:t>
            </a:r>
            <a:endParaRPr lang="zh-CN" dirty="0"/>
          </a:p>
        </p:txBody>
      </p:sp>
    </p:spTree>
    <p:extLst>
      <p:ext uri="{BB962C8B-B14F-4D97-AF65-F5344CB8AC3E}">
        <p14:creationId xmlns:p14="http://schemas.microsoft.com/office/powerpoint/2010/main" val="2502534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D63C5-F523-A144-54CA-F7CD7DA8EFFC}"/>
              </a:ext>
            </a:extLst>
          </p:cNvPr>
          <p:cNvSpPr>
            <a:spLocks noGrp="1"/>
          </p:cNvSpPr>
          <p:nvPr>
            <p:ph type="title"/>
          </p:nvPr>
        </p:nvSpPr>
        <p:spPr/>
        <p:txBody>
          <a:bodyPr/>
          <a:lstStyle/>
          <a:p>
            <a:r>
              <a:rPr lang="en-US"/>
              <a:t>THANK YOU</a:t>
            </a:r>
            <a:endParaRPr lang="zh-CN"/>
          </a:p>
        </p:txBody>
      </p:sp>
      <p:sp>
        <p:nvSpPr>
          <p:cNvPr id="3" name="文本占位符 2">
            <a:extLst>
              <a:ext uri="{FF2B5EF4-FFF2-40B4-BE49-F238E27FC236}">
                <a16:creationId xmlns:a16="http://schemas.microsoft.com/office/drawing/2014/main" id="{2812A223-E364-0DA1-B981-61AEE6DB2B4C}"/>
              </a:ext>
            </a:extLst>
          </p:cNvPr>
          <p:cNvSpPr>
            <a:spLocks noGrp="1"/>
          </p:cNvSpPr>
          <p:nvPr>
            <p:ph type="body" idx="1"/>
          </p:nvPr>
        </p:nvSpPr>
        <p:spPr/>
        <p:txBody>
          <a:bodyPr/>
          <a:lstStyle/>
          <a:p>
            <a:r>
              <a:rPr lang="en-US"/>
              <a:t>December 4, 2022</a:t>
            </a:r>
            <a:endParaRPr lang="zh-CN"/>
          </a:p>
          <a:p>
            <a:endParaRPr lang="zh-CN"/>
          </a:p>
        </p:txBody>
      </p:sp>
    </p:spTree>
    <p:extLst>
      <p:ext uri="{BB962C8B-B14F-4D97-AF65-F5344CB8AC3E}">
        <p14:creationId xmlns:p14="http://schemas.microsoft.com/office/powerpoint/2010/main" val="123788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7E4C-9779-0293-E6D4-02788AB3E2C7}"/>
              </a:ext>
            </a:extLst>
          </p:cNvPr>
          <p:cNvSpPr>
            <a:spLocks noGrp="1"/>
          </p:cNvSpPr>
          <p:nvPr>
            <p:ph type="title"/>
          </p:nvPr>
        </p:nvSpPr>
        <p:spPr/>
        <p:txBody>
          <a:bodyPr/>
          <a:lstStyle/>
          <a:p>
            <a:r>
              <a:rPr lang="en-US"/>
              <a:t>Taichi Hackathon</a:t>
            </a:r>
            <a:endParaRPr lang="zh-CN"/>
          </a:p>
        </p:txBody>
      </p:sp>
      <p:sp>
        <p:nvSpPr>
          <p:cNvPr id="3" name="文本占位符 2">
            <a:extLst>
              <a:ext uri="{FF2B5EF4-FFF2-40B4-BE49-F238E27FC236}">
                <a16:creationId xmlns:a16="http://schemas.microsoft.com/office/drawing/2014/main" id="{555586DE-2BD9-4929-D615-0A9653F262FB}"/>
              </a:ext>
            </a:extLst>
          </p:cNvPr>
          <p:cNvSpPr>
            <a:spLocks noGrp="1"/>
          </p:cNvSpPr>
          <p:nvPr>
            <p:ph type="body" idx="1"/>
          </p:nvPr>
        </p:nvSpPr>
        <p:spPr/>
        <p:txBody>
          <a:bodyPr/>
          <a:lstStyle/>
          <a:p>
            <a:r>
              <a:rPr lang="zh-CN" altLang="en-US" dirty="0"/>
              <a:t>限制性多体引力模拟</a:t>
            </a:r>
            <a:endParaRPr lang="zh-CN" dirty="0"/>
          </a:p>
        </p:txBody>
      </p:sp>
    </p:spTree>
    <p:extLst>
      <p:ext uri="{BB962C8B-B14F-4D97-AF65-F5344CB8AC3E}">
        <p14:creationId xmlns:p14="http://schemas.microsoft.com/office/powerpoint/2010/main" val="4092138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ltLang="en-US" dirty="0"/>
              <a:t>限制性多体模拟</a:t>
            </a:r>
            <a:endParaRPr lang="zh-CN" dirty="0"/>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p:txBody>
          <a:bodyPr/>
          <a:lstStyle/>
          <a:p>
            <a:pPr marL="0" indent="0">
              <a:buNone/>
            </a:pPr>
            <a:r>
              <a:rPr lang="zh-CN" altLang="en-US" dirty="0"/>
              <a:t>在引力模拟中，</a:t>
            </a:r>
            <a:r>
              <a:rPr lang="zh-CN" altLang="en-US" dirty="0">
                <a:effectLst/>
              </a:rPr>
              <a:t>大部分物体都是小质量物体，而起的主导作用的仅有少数物体情形</a:t>
            </a:r>
            <a:r>
              <a:rPr lang="zh-CN" altLang="en-US" dirty="0"/>
              <a:t>：比如</a:t>
            </a:r>
            <a:r>
              <a:rPr lang="zh-CN" altLang="en-US" dirty="0">
                <a:effectLst/>
              </a:rPr>
              <a:t>稳定的恒星系统。</a:t>
            </a:r>
            <a:endParaRPr lang="en-US" altLang="zh-CN" dirty="0">
              <a:effectLst/>
            </a:endParaRPr>
          </a:p>
          <a:p>
            <a:pPr marL="0" indent="0">
              <a:buNone/>
            </a:pPr>
            <a:r>
              <a:rPr lang="zh-CN" altLang="en-US" dirty="0"/>
              <a:t>是否有优于迭代模拟的方法？</a:t>
            </a:r>
            <a:endParaRPr lang="en-US" altLang="zh-CN" dirty="0"/>
          </a:p>
          <a:p>
            <a:pPr marL="0" indent="0">
              <a:buNone/>
            </a:pPr>
            <a:r>
              <a:rPr lang="zh-CN" altLang="en-US" dirty="0"/>
              <a:t>其实只要对大质量的物体进行 “影响范围” 的划分，并且这些“范围”仅存在“包含”与“相离”两种关系。</a:t>
            </a:r>
            <a:endParaRPr lang="en-US" altLang="zh-CN" dirty="0"/>
          </a:p>
          <a:p>
            <a:pPr marL="0" indent="0">
              <a:buNone/>
            </a:pPr>
            <a:r>
              <a:rPr lang="zh-CN" altLang="en-US" dirty="0"/>
              <a:t>由此可以将复杂的系统分解为多个二体运动，而二体运动是可解的，从而能使用方程求解的方式来模拟物体的运动，将动态的运动变成静态的参数</a:t>
            </a:r>
            <a:endParaRPr lang="en-US" altLang="zh-CN" dirty="0"/>
          </a:p>
          <a:p>
            <a:pPr marL="0" indent="0">
              <a:buNone/>
            </a:pPr>
            <a:r>
              <a:rPr lang="zh-CN" altLang="en-US" dirty="0">
                <a:effectLst/>
              </a:rPr>
              <a:t>这将我们带回最为经典的二体运动求解，早在牛顿的年代就开始研究的经典模型</a:t>
            </a:r>
            <a:endParaRPr lang="en-US" altLang="zh-CN" dirty="0">
              <a:effectLst/>
            </a:endParaRPr>
          </a:p>
          <a:p>
            <a:pPr marL="0" indent="0">
              <a:buNone/>
            </a:pPr>
            <a:endParaRPr lang="zh-CN" dirty="0"/>
          </a:p>
        </p:txBody>
      </p:sp>
    </p:spTree>
    <p:extLst>
      <p:ext uri="{BB962C8B-B14F-4D97-AF65-F5344CB8AC3E}">
        <p14:creationId xmlns:p14="http://schemas.microsoft.com/office/powerpoint/2010/main" val="2096025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ltLang="en-US" dirty="0"/>
              <a:t>限制性多体模拟</a:t>
            </a:r>
            <a:endParaRPr lang="zh-CN" dirty="0"/>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a:xfrm>
            <a:off x="1216690" y="1825625"/>
            <a:ext cx="9833470" cy="1644551"/>
          </a:xfrm>
        </p:spPr>
        <p:txBody>
          <a:bodyPr/>
          <a:lstStyle/>
          <a:p>
            <a:r>
              <a:rPr lang="zh-CN" altLang="en-US" dirty="0"/>
              <a:t>方程求解只适用于单一受力的“静态”情形，若要使物体与场景中的其它物体产生互动，则必须使用迭代计算方法来处理“动态”情形</a:t>
            </a:r>
            <a:endParaRPr lang="en-US" altLang="zh-CN" dirty="0"/>
          </a:p>
          <a:p>
            <a:r>
              <a:rPr lang="zh-CN" altLang="en-US" dirty="0"/>
              <a:t>当物体不再受到其它作用，则将“动态”的状态矢量转换为“静态”的轨道参数</a:t>
            </a:r>
            <a:endParaRPr lang="zh-CN" dirty="0"/>
          </a:p>
        </p:txBody>
      </p:sp>
      <p:pic>
        <p:nvPicPr>
          <p:cNvPr id="7" name="图片 6">
            <a:extLst>
              <a:ext uri="{FF2B5EF4-FFF2-40B4-BE49-F238E27FC236}">
                <a16:creationId xmlns:a16="http://schemas.microsoft.com/office/drawing/2014/main" id="{68E062A9-8CD8-ABF5-1337-4B7D5DAE5DE0}"/>
              </a:ext>
            </a:extLst>
          </p:cNvPr>
          <p:cNvPicPr>
            <a:picLocks noChangeAspect="1"/>
          </p:cNvPicPr>
          <p:nvPr/>
        </p:nvPicPr>
        <p:blipFill>
          <a:blip r:embed="rId2"/>
          <a:stretch>
            <a:fillRect/>
          </a:stretch>
        </p:blipFill>
        <p:spPr>
          <a:xfrm>
            <a:off x="2277917" y="3706182"/>
            <a:ext cx="7515280" cy="2466993"/>
          </a:xfrm>
          <a:prstGeom prst="rect">
            <a:avLst/>
          </a:prstGeom>
        </p:spPr>
      </p:pic>
    </p:spTree>
    <p:extLst>
      <p:ext uri="{BB962C8B-B14F-4D97-AF65-F5344CB8AC3E}">
        <p14:creationId xmlns:p14="http://schemas.microsoft.com/office/powerpoint/2010/main" val="291142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ltLang="en-US" dirty="0"/>
              <a:t>限制性多体模拟</a:t>
            </a:r>
            <a:r>
              <a:rPr lang="en-US" altLang="zh-CN" dirty="0"/>
              <a:t>-</a:t>
            </a:r>
            <a:r>
              <a:rPr lang="zh-CN" altLang="en-US" dirty="0"/>
              <a:t>回归古典</a:t>
            </a:r>
            <a:endParaRPr lang="zh-CN" dirty="0"/>
          </a:p>
        </p:txBody>
      </p:sp>
      <p:pic>
        <p:nvPicPr>
          <p:cNvPr id="5" name="内容占位符 4">
            <a:extLst>
              <a:ext uri="{FF2B5EF4-FFF2-40B4-BE49-F238E27FC236}">
                <a16:creationId xmlns:a16="http://schemas.microsoft.com/office/drawing/2014/main" id="{006C377D-6556-D89C-49DB-87A22B0B80B0}"/>
              </a:ext>
            </a:extLst>
          </p:cNvPr>
          <p:cNvPicPr>
            <a:picLocks noGrp="1" noChangeAspect="1"/>
          </p:cNvPicPr>
          <p:nvPr>
            <p:ph idx="1"/>
          </p:nvPr>
        </p:nvPicPr>
        <p:blipFill>
          <a:blip r:embed="rId2"/>
          <a:stretch>
            <a:fillRect/>
          </a:stretch>
        </p:blipFill>
        <p:spPr>
          <a:xfrm>
            <a:off x="4012277" y="2014047"/>
            <a:ext cx="3936663" cy="3548342"/>
          </a:xfrm>
        </p:spPr>
      </p:pic>
    </p:spTree>
    <p:extLst>
      <p:ext uri="{BB962C8B-B14F-4D97-AF65-F5344CB8AC3E}">
        <p14:creationId xmlns:p14="http://schemas.microsoft.com/office/powerpoint/2010/main" val="406374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限制性多体模拟</a:t>
            </a:r>
            <a:r>
              <a:rPr lang="en-US" altLang="zh-CN" dirty="0"/>
              <a:t>-</a:t>
            </a:r>
            <a:r>
              <a:rPr lang="zh-CN" altLang="en-US" dirty="0"/>
              <a:t>回归古典</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状态矢量与轨道参数的互换</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pPr marL="0" indent="0">
              <a:buNone/>
            </a:pPr>
            <a:r>
              <a:rPr lang="en-US" altLang="zh-CN" dirty="0">
                <a:effectLst/>
              </a:rPr>
              <a:t>1. </a:t>
            </a:r>
            <a:r>
              <a:rPr lang="zh-CN" altLang="en-US" dirty="0">
                <a:effectLst/>
              </a:rPr>
              <a:t>将静态的轨道参数转换为动态的位移与速度</a:t>
            </a:r>
            <a:endParaRPr lang="en-US" altLang="zh-CN" dirty="0">
              <a:effectLst/>
            </a:endParaRPr>
          </a:p>
          <a:p>
            <a:pPr marL="0" indent="0">
              <a:buNone/>
            </a:pPr>
            <a:r>
              <a:rPr lang="zh-CN" altLang="en-US" dirty="0"/>
              <a:t>在此步骤中，主要的计算是开普勒方程的求解。开普勒方程是一个超越方程，在对其进行求解需要迭代计算</a:t>
            </a:r>
            <a:endParaRPr lang="en-US" altLang="zh-CN" dirty="0"/>
          </a:p>
          <a:p>
            <a:pPr marL="0" indent="0">
              <a:buNone/>
            </a:pPr>
            <a:r>
              <a:rPr lang="en-US" altLang="zh-CN" dirty="0"/>
              <a:t>2.</a:t>
            </a:r>
            <a:r>
              <a:rPr lang="zh-CN" altLang="en-US" dirty="0">
                <a:effectLst/>
              </a:rPr>
              <a:t>位移与速度转换为轨道参数</a:t>
            </a:r>
            <a:endParaRPr lang="en-US" altLang="zh-CN" dirty="0">
              <a:effectLst/>
            </a:endParaRPr>
          </a:p>
          <a:p>
            <a:pPr marL="0" indent="0">
              <a:buNone/>
            </a:pPr>
            <a:r>
              <a:rPr lang="zh-CN" altLang="en-US" dirty="0"/>
              <a:t>此步骤是对二体运动方程中积分初值的确定</a:t>
            </a:r>
            <a:endParaRPr lang="en-US" alt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en-US" altLang="zh-CN" dirty="0"/>
              <a:t>Graph</a:t>
            </a:r>
            <a:endParaRPr lang="zh-CN" dirty="0"/>
          </a:p>
        </p:txBody>
      </p:sp>
      <p:pic>
        <p:nvPicPr>
          <p:cNvPr id="10" name="内容占位符 9">
            <a:extLst>
              <a:ext uri="{FF2B5EF4-FFF2-40B4-BE49-F238E27FC236}">
                <a16:creationId xmlns:a16="http://schemas.microsoft.com/office/drawing/2014/main" id="{11BB3302-9AA2-D32C-D407-49A316931AA0}"/>
              </a:ext>
            </a:extLst>
          </p:cNvPr>
          <p:cNvPicPr>
            <a:picLocks noGrp="1" noChangeAspect="1"/>
          </p:cNvPicPr>
          <p:nvPr>
            <p:ph idx="4"/>
          </p:nvPr>
        </p:nvPicPr>
        <p:blipFill>
          <a:blip r:embed="rId2"/>
          <a:stretch>
            <a:fillRect/>
          </a:stretch>
        </p:blipFill>
        <p:spPr>
          <a:xfrm>
            <a:off x="6096000" y="2606200"/>
            <a:ext cx="5971399" cy="2062102"/>
          </a:xfrm>
        </p:spPr>
      </p:pic>
    </p:spTree>
    <p:extLst>
      <p:ext uri="{BB962C8B-B14F-4D97-AF65-F5344CB8AC3E}">
        <p14:creationId xmlns:p14="http://schemas.microsoft.com/office/powerpoint/2010/main" val="3247292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ltLang="en-US" dirty="0"/>
              <a:t>优化</a:t>
            </a:r>
            <a:r>
              <a:rPr lang="en-US" altLang="zh-CN" dirty="0"/>
              <a:t>-</a:t>
            </a:r>
            <a:r>
              <a:rPr lang="zh-CN" altLang="en-US" dirty="0"/>
              <a:t>分支消除</a:t>
            </a:r>
            <a:endParaRPr lang="zh-CN" dirty="0"/>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a:xfrm>
            <a:off x="1216690" y="1825625"/>
            <a:ext cx="9833470" cy="1644551"/>
          </a:xfrm>
        </p:spPr>
        <p:txBody>
          <a:bodyPr>
            <a:noAutofit/>
          </a:bodyPr>
          <a:lstStyle/>
          <a:p>
            <a:r>
              <a:rPr lang="zh-CN" altLang="en-US" dirty="0"/>
              <a:t>考虑到性能与精度问题，双曲轨道与椭圆轨道所采用计算方式并不统一，为避免在</a:t>
            </a:r>
            <a:r>
              <a:rPr lang="en-US" altLang="zh-CN" dirty="0"/>
              <a:t>GPU</a:t>
            </a:r>
            <a:r>
              <a:rPr lang="zh-CN" altLang="en-US" dirty="0"/>
              <a:t>上的分支开销。需要将椭圆轨道的物体与双曲轨道的物体分离计算。</a:t>
            </a:r>
          </a:p>
          <a:p>
            <a:r>
              <a:rPr lang="zh-CN" altLang="en-US" dirty="0"/>
              <a:t>将存储物体参数的</a:t>
            </a:r>
            <a:r>
              <a:rPr lang="en-US" altLang="zh-CN" dirty="0"/>
              <a:t>field</a:t>
            </a:r>
            <a:r>
              <a:rPr lang="zh-CN" altLang="en-US" dirty="0"/>
              <a:t>分区，虽然两种轨道可能互相转换，只要不增加或减少，物体的总数不变</a:t>
            </a:r>
            <a:endParaRPr lang="zh-CN" dirty="0"/>
          </a:p>
        </p:txBody>
      </p:sp>
      <p:pic>
        <p:nvPicPr>
          <p:cNvPr id="5" name="图片 4">
            <a:extLst>
              <a:ext uri="{FF2B5EF4-FFF2-40B4-BE49-F238E27FC236}">
                <a16:creationId xmlns:a16="http://schemas.microsoft.com/office/drawing/2014/main" id="{ED7AEE82-97B8-287B-9F43-1458F83C9AA5}"/>
              </a:ext>
            </a:extLst>
          </p:cNvPr>
          <p:cNvPicPr>
            <a:picLocks noChangeAspect="1"/>
          </p:cNvPicPr>
          <p:nvPr/>
        </p:nvPicPr>
        <p:blipFill>
          <a:blip r:embed="rId2"/>
          <a:stretch>
            <a:fillRect/>
          </a:stretch>
        </p:blipFill>
        <p:spPr>
          <a:xfrm>
            <a:off x="1616143" y="5430199"/>
            <a:ext cx="8272523" cy="752481"/>
          </a:xfrm>
          <a:prstGeom prst="rect">
            <a:avLst/>
          </a:prstGeom>
        </p:spPr>
      </p:pic>
      <p:pic>
        <p:nvPicPr>
          <p:cNvPr id="6" name="内容占位符 9">
            <a:extLst>
              <a:ext uri="{FF2B5EF4-FFF2-40B4-BE49-F238E27FC236}">
                <a16:creationId xmlns:a16="http://schemas.microsoft.com/office/drawing/2014/main" id="{4B29B73E-9987-E22F-03A6-42043B188ABE}"/>
              </a:ext>
            </a:extLst>
          </p:cNvPr>
          <p:cNvPicPr>
            <a:picLocks noChangeAspect="1"/>
          </p:cNvPicPr>
          <p:nvPr/>
        </p:nvPicPr>
        <p:blipFill>
          <a:blip r:embed="rId3"/>
          <a:stretch>
            <a:fillRect/>
          </a:stretch>
        </p:blipFill>
        <p:spPr>
          <a:xfrm>
            <a:off x="2766706" y="3154839"/>
            <a:ext cx="5971399" cy="2062102"/>
          </a:xfrm>
          <a:prstGeom prst="rect">
            <a:avLst/>
          </a:prstGeom>
        </p:spPr>
      </p:pic>
    </p:spTree>
    <p:extLst>
      <p:ext uri="{BB962C8B-B14F-4D97-AF65-F5344CB8AC3E}">
        <p14:creationId xmlns:p14="http://schemas.microsoft.com/office/powerpoint/2010/main" val="416559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ltLang="en-US" dirty="0"/>
              <a:t>优化</a:t>
            </a:r>
            <a:r>
              <a:rPr lang="en-US" altLang="zh-CN" dirty="0"/>
              <a:t>-</a:t>
            </a:r>
            <a:r>
              <a:rPr lang="zh-CN" altLang="en-US" dirty="0"/>
              <a:t>开普勒方程初值</a:t>
            </a:r>
            <a:endParaRPr lang="zh-CN" dirty="0"/>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a:xfrm>
            <a:off x="1216690" y="1825625"/>
            <a:ext cx="9833470" cy="1644551"/>
          </a:xfrm>
        </p:spPr>
        <p:txBody>
          <a:bodyPr/>
          <a:lstStyle/>
          <a:p>
            <a:r>
              <a:rPr lang="zh-CN" altLang="en-US" dirty="0"/>
              <a:t>开普勒迭代求解方法在相同迭代次数下的求解质量依赖于初值的质量</a:t>
            </a:r>
            <a:endParaRPr lang="en-US" altLang="zh-CN" dirty="0"/>
          </a:p>
          <a:p>
            <a:r>
              <a:rPr lang="zh-CN" altLang="en-US" dirty="0"/>
              <a:t>开销最低的方法是进行预计算，通过查表插值的方式</a:t>
            </a:r>
            <a:endParaRPr lang="zh-CN" dirty="0"/>
          </a:p>
        </p:txBody>
      </p:sp>
      <p:pic>
        <p:nvPicPr>
          <p:cNvPr id="5" name="图片 4">
            <a:extLst>
              <a:ext uri="{FF2B5EF4-FFF2-40B4-BE49-F238E27FC236}">
                <a16:creationId xmlns:a16="http://schemas.microsoft.com/office/drawing/2014/main" id="{D6B090A4-8274-4985-759A-CBA01D7AB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068" y="3065247"/>
            <a:ext cx="4016952" cy="3020621"/>
          </a:xfrm>
          <a:prstGeom prst="rect">
            <a:avLst/>
          </a:prstGeom>
        </p:spPr>
      </p:pic>
      <p:pic>
        <p:nvPicPr>
          <p:cNvPr id="8" name="图片 7">
            <a:extLst>
              <a:ext uri="{FF2B5EF4-FFF2-40B4-BE49-F238E27FC236}">
                <a16:creationId xmlns:a16="http://schemas.microsoft.com/office/drawing/2014/main" id="{108720E4-BCC1-DEBA-F64F-30B0A98BF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346" y="3065247"/>
            <a:ext cx="4135841" cy="3065766"/>
          </a:xfrm>
          <a:prstGeom prst="rect">
            <a:avLst/>
          </a:prstGeom>
        </p:spPr>
      </p:pic>
    </p:spTree>
    <p:extLst>
      <p:ext uri="{BB962C8B-B14F-4D97-AF65-F5344CB8AC3E}">
        <p14:creationId xmlns:p14="http://schemas.microsoft.com/office/powerpoint/2010/main" val="1081681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ltLang="en-US" dirty="0"/>
              <a:t>优化</a:t>
            </a:r>
            <a:r>
              <a:rPr lang="en-US" altLang="zh-CN" dirty="0"/>
              <a:t>-</a:t>
            </a:r>
            <a:r>
              <a:rPr lang="zh-CN" altLang="en-US" dirty="0"/>
              <a:t>运动插值</a:t>
            </a:r>
            <a:endParaRPr lang="zh-CN" dirty="0"/>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a:xfrm>
            <a:off x="1216690" y="1825625"/>
            <a:ext cx="9833470" cy="1644551"/>
          </a:xfrm>
        </p:spPr>
        <p:txBody>
          <a:bodyPr/>
          <a:lstStyle/>
          <a:p>
            <a:r>
              <a:rPr lang="zh-CN" altLang="en-US" dirty="0"/>
              <a:t>通过方程求解状态矢量的计算量较大，但是求解的结果只与时间有关，这意味能“预知未来”</a:t>
            </a:r>
            <a:endParaRPr lang="en-US" altLang="zh-CN" dirty="0"/>
          </a:p>
          <a:p>
            <a:r>
              <a:rPr lang="zh-CN" altLang="en-US" dirty="0"/>
              <a:t>如果每一帧都需要所有物体轨道参数转换为状态矢量需要大量的计算</a:t>
            </a:r>
            <a:endParaRPr lang="en-US" altLang="zh-CN" dirty="0"/>
          </a:p>
          <a:p>
            <a:r>
              <a:rPr lang="zh-CN" altLang="en-US" dirty="0"/>
              <a:t>可以将这种计算分布在多帧进行，仅仅计算物体的“关键帧”</a:t>
            </a:r>
            <a:endParaRPr lang="zh-CN" dirty="0"/>
          </a:p>
        </p:txBody>
      </p:sp>
    </p:spTree>
    <p:extLst>
      <p:ext uri="{BB962C8B-B14F-4D97-AF65-F5344CB8AC3E}">
        <p14:creationId xmlns:p14="http://schemas.microsoft.com/office/powerpoint/2010/main" val="6730861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448</Words>
  <Application>Microsoft Office PowerPoint</Application>
  <PresentationFormat>宽屏</PresentationFormat>
  <Paragraphs>33</Paragraphs>
  <Slides>10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PingFang SC Light</vt:lpstr>
      <vt:lpstr>PingFang SC Semibold</vt:lpstr>
      <vt:lpstr>等线</vt:lpstr>
      <vt:lpstr>Arial</vt:lpstr>
      <vt:lpstr>Wingdings</vt:lpstr>
      <vt:lpstr>Office 主题​​</vt:lpstr>
      <vt:lpstr>Taichi Hackathon</vt:lpstr>
      <vt:lpstr>Taichi Hackathon</vt:lpstr>
      <vt:lpstr>限制性多体模拟</vt:lpstr>
      <vt:lpstr>限制性多体模拟</vt:lpstr>
      <vt:lpstr>限制性多体模拟-回归古典</vt:lpstr>
      <vt:lpstr>限制性多体模拟-回归古典</vt:lpstr>
      <vt:lpstr>优化-分支消除</vt:lpstr>
      <vt:lpstr>优化-开普勒方程初值</vt:lpstr>
      <vt:lpstr>优化-运动插值</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Taichi Hackathon 2022</dc:title>
  <dc:creator>Microsoft Office User</dc:creator>
  <cp:lastModifiedBy>. Estelle</cp:lastModifiedBy>
  <cp:revision>29</cp:revision>
  <dcterms:created xsi:type="dcterms:W3CDTF">2022-11-17T02:23:28Z</dcterms:created>
  <dcterms:modified xsi:type="dcterms:W3CDTF">2022-12-04T02:57:45Z</dcterms:modified>
</cp:coreProperties>
</file>